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T Sans Narrow" panose="020B050602020302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0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pop.it/generazioni-oggi-quali-e-quante-sono-spiegazion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ogle.it/search?sca_esv=2abbba4047a5d337&amp;sca_upv=1&amp;udm=2&amp;biw=1235&amp;bih=571&amp;sxsrf=ADLYWIJ-9DYUUcVmYo5qQN4DWJtsZkd3lw:1727079071629&amp;q=brooklynn+prince&amp;spell=1&amp;sa=X&amp;ved=2ahUKEwjo1cD0ztiIAxUR9AIHHY87KQYQkeECKAB6BAgIEA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ba21e7bf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ba21e7bf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ba21e7bf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bba21e7bf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ba21e7bf3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bba21e7bf3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CREARE VALORE AGGIUNTO 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284a9a1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0284a9a1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55430bc8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055430bc8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solidFill>
                  <a:schemeClr val="dk1"/>
                </a:solidFill>
              </a:rPr>
              <a:t>trasmissione intergenerazionale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solidFill>
                  <a:schemeClr val="dk1"/>
                </a:solidFill>
              </a:rPr>
              <a:t>come si perde con contatto indiretto e come invece si riesce a mantenere con contatto diretto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55430bc8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55430bc8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55430bc8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55430bc8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55430bc8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055430bc8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284a9a15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0284a9a15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trasmissione intergenerazionale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come si perde con contatto indiretto e come invece si riesce a mantenere con contatto diretto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isole separate VS insiemi interconnessi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a21e7bf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a21e7bf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284a9a15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284a9a15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-"/>
            </a:pPr>
            <a:r>
              <a:rPr lang="pt-PT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anni 80: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sz="1950" i="1">
                <a:solidFill>
                  <a:schemeClr val="dk1"/>
                </a:solidFill>
              </a:rPr>
              <a:t>giusto</a:t>
            </a:r>
            <a:r>
              <a:rPr lang="pt-PT" sz="1950">
                <a:solidFill>
                  <a:schemeClr val="dk1"/>
                </a:solidFill>
              </a:rPr>
              <a:t> ‘una persona a posto’, </a:t>
            </a:r>
            <a:endParaRPr sz="195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950" i="1">
                <a:solidFill>
                  <a:schemeClr val="dk1"/>
                </a:solidFill>
              </a:rPr>
              <a:t>cuccare</a:t>
            </a:r>
            <a:r>
              <a:rPr lang="pt-PT" sz="1950">
                <a:solidFill>
                  <a:schemeClr val="dk1"/>
                </a:solidFill>
              </a:rPr>
              <a:t> ‘prendere’ o anche ‘conquistare una ragazza’, </a:t>
            </a:r>
            <a:endParaRPr sz="195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950" i="1">
                <a:solidFill>
                  <a:schemeClr val="dk1"/>
                </a:solidFill>
              </a:rPr>
              <a:t>preppy</a:t>
            </a:r>
            <a:r>
              <a:rPr lang="pt-PT" sz="1950">
                <a:solidFill>
                  <a:schemeClr val="dk1"/>
                </a:solidFill>
              </a:rPr>
              <a:t> ‘ragazza benestante’, </a:t>
            </a:r>
            <a:endParaRPr sz="195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950" i="1">
                <a:solidFill>
                  <a:schemeClr val="dk1"/>
                </a:solidFill>
              </a:rPr>
              <a:t>sfitinzia</a:t>
            </a:r>
            <a:r>
              <a:rPr lang="pt-PT" sz="1950">
                <a:solidFill>
                  <a:schemeClr val="dk1"/>
                </a:solidFill>
              </a:rPr>
              <a:t> ‘ragazza carina’, </a:t>
            </a:r>
            <a:endParaRPr sz="195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950" i="1">
                <a:solidFill>
                  <a:schemeClr val="dk1"/>
                </a:solidFill>
              </a:rPr>
              <a:t>tarro</a:t>
            </a:r>
            <a:r>
              <a:rPr lang="pt-PT" sz="1950">
                <a:solidFill>
                  <a:schemeClr val="dk1"/>
                </a:solidFill>
              </a:rPr>
              <a:t> ‘tamarro’, ecc.</a:t>
            </a: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200" b="1">
                <a:solidFill>
                  <a:schemeClr val="dk1"/>
                </a:solidFill>
              </a:rPr>
              <a:t>spina</a:t>
            </a:r>
            <a:r>
              <a:rPr lang="pt-PT" sz="1200">
                <a:solidFill>
                  <a:schemeClr val="dk1"/>
                </a:solidFill>
              </a:rPr>
              <a:t> ‘l’ultimo arrivato (e dunque il più imbranato, l’ultima ruota del carro)’. Dal gergo di caserma: in tempo di leva obbligatoria, </a:t>
            </a:r>
            <a:r>
              <a:rPr lang="pt-PT" sz="1200" i="1">
                <a:solidFill>
                  <a:schemeClr val="dk1"/>
                </a:solidFill>
              </a:rPr>
              <a:t>spine</a:t>
            </a:r>
            <a:r>
              <a:rPr lang="pt-PT" sz="1200">
                <a:solidFill>
                  <a:schemeClr val="dk1"/>
                </a:solidFill>
              </a:rPr>
              <a:t> e </a:t>
            </a:r>
            <a:r>
              <a:rPr lang="pt-PT" sz="1200" i="1">
                <a:solidFill>
                  <a:schemeClr val="dk1"/>
                </a:solidFill>
              </a:rPr>
              <a:t>spinacce</a:t>
            </a:r>
            <a:r>
              <a:rPr lang="pt-PT" sz="1200">
                <a:solidFill>
                  <a:schemeClr val="dk1"/>
                </a:solidFill>
              </a:rPr>
              <a:t> erano le reclute.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200" b="1">
                <a:solidFill>
                  <a:schemeClr val="dk1"/>
                </a:solidFill>
              </a:rPr>
              <a:t>intappo</a:t>
            </a:r>
            <a:r>
              <a:rPr lang="pt-PT" sz="1200">
                <a:solidFill>
                  <a:schemeClr val="dk1"/>
                </a:solidFill>
              </a:rPr>
              <a:t> ‘abbigliamento elegante’. Documentato almeno dagli anni Cinquanta.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 b="1">
                <a:solidFill>
                  <a:schemeClr val="dk1"/>
                </a:solidFill>
              </a:rPr>
              <a:t>ciospo</a:t>
            </a:r>
            <a:r>
              <a:rPr lang="pt-PT" sz="1200">
                <a:solidFill>
                  <a:schemeClr val="dk1"/>
                </a:solidFill>
              </a:rPr>
              <a:t> ‘brutto, sgradevole, sgraziato o anche vecchio’ (soprattutto settentrionale).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200" b="1">
                <a:solidFill>
                  <a:schemeClr val="dk1"/>
                </a:solidFill>
              </a:rPr>
              <a:t>matusa</a:t>
            </a:r>
            <a:r>
              <a:rPr lang="pt-PT" sz="1200">
                <a:solidFill>
                  <a:schemeClr val="dk1"/>
                </a:solidFill>
              </a:rPr>
              <a:t> ‘adulto o anziano’. Forma breve per </a:t>
            </a:r>
            <a:r>
              <a:rPr lang="pt-PT" sz="1200" i="1">
                <a:solidFill>
                  <a:schemeClr val="dk1"/>
                </a:solidFill>
              </a:rPr>
              <a:t>Matusalemme</a:t>
            </a:r>
            <a:r>
              <a:rPr lang="pt-PT" sz="1200">
                <a:solidFill>
                  <a:schemeClr val="dk1"/>
                </a:solidFill>
              </a:rPr>
              <a:t>. Di grande successo negli anni Sessanta, appare molto indebolito già negli anni Settanta.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50">
              <a:solidFill>
                <a:schemeClr val="dk1"/>
              </a:solidFill>
            </a:endParaRPr>
          </a:p>
          <a:p>
            <a:pPr marL="457200" lvl="0" indent="-35242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-"/>
            </a:pPr>
            <a:r>
              <a:rPr lang="pt-PT" sz="1950">
                <a:solidFill>
                  <a:schemeClr val="dk1"/>
                </a:solidFill>
              </a:rPr>
              <a:t>anni 20: </a:t>
            </a: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950" i="1">
                <a:solidFill>
                  <a:schemeClr val="dk1"/>
                </a:solidFill>
              </a:rPr>
              <a:t>spoilerare</a:t>
            </a:r>
            <a:r>
              <a:rPr lang="pt-PT" sz="1950">
                <a:solidFill>
                  <a:schemeClr val="dk1"/>
                </a:solidFill>
              </a:rPr>
              <a:t> ‘rovinare la sorpresa (anticipando il finale di un gioco)’, </a:t>
            </a: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950" i="1">
                <a:solidFill>
                  <a:schemeClr val="dk1"/>
                </a:solidFill>
              </a:rPr>
              <a:t>shoppare</a:t>
            </a:r>
            <a:r>
              <a:rPr lang="pt-PT" sz="1950">
                <a:solidFill>
                  <a:schemeClr val="dk1"/>
                </a:solidFill>
              </a:rPr>
              <a:t> ‘acquistare in rete (e in particolare nel videogioco)’, </a:t>
            </a: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950" i="1">
                <a:solidFill>
                  <a:schemeClr val="dk1"/>
                </a:solidFill>
              </a:rPr>
              <a:t>camperare</a:t>
            </a:r>
            <a:r>
              <a:rPr lang="pt-PT" sz="1950">
                <a:solidFill>
                  <a:schemeClr val="dk1"/>
                </a:solidFill>
              </a:rPr>
              <a:t> ‘nei giochi con molti giocatori, appostarsi passivamente in qualche angolo attendendo che gli altri si uccidano tra loro’, </a:t>
            </a: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950" i="1">
                <a:solidFill>
                  <a:schemeClr val="dk1"/>
                </a:solidFill>
              </a:rPr>
              <a:t>spawnare</a:t>
            </a:r>
            <a:r>
              <a:rPr lang="pt-PT" sz="1950">
                <a:solidFill>
                  <a:schemeClr val="dk1"/>
                </a:solidFill>
              </a:rPr>
              <a:t> ‘apparire’, </a:t>
            </a:r>
            <a:r>
              <a:rPr lang="pt-PT" sz="1950" i="1">
                <a:solidFill>
                  <a:schemeClr val="dk1"/>
                </a:solidFill>
              </a:rPr>
              <a:t>lootare</a:t>
            </a:r>
            <a:r>
              <a:rPr lang="pt-PT" sz="1950">
                <a:solidFill>
                  <a:schemeClr val="dk1"/>
                </a:solidFill>
              </a:rPr>
              <a:t> ‘raccogliere un oggetto per conservarlo’, </a:t>
            </a: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950" i="1">
                <a:solidFill>
                  <a:schemeClr val="dk1"/>
                </a:solidFill>
              </a:rPr>
              <a:t>shippare</a:t>
            </a:r>
            <a:r>
              <a:rPr lang="pt-PT" sz="1950">
                <a:solidFill>
                  <a:schemeClr val="dk1"/>
                </a:solidFill>
              </a:rPr>
              <a:t> ‘unire due persone (o anche solo i nomi di due persone)’: sull’inglese </a:t>
            </a:r>
            <a:r>
              <a:rPr lang="pt-PT" sz="1950" i="1">
                <a:solidFill>
                  <a:schemeClr val="dk1"/>
                </a:solidFill>
              </a:rPr>
              <a:t>ship</a:t>
            </a:r>
            <a:endParaRPr sz="195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950" i="1">
                <a:solidFill>
                  <a:schemeClr val="dk1"/>
                </a:solidFill>
              </a:rPr>
              <a:t>saltare la scuola: come si dice? </a:t>
            </a:r>
            <a:endParaRPr sz="195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950" i="1">
                <a:solidFill>
                  <a:schemeClr val="dk1"/>
                </a:solidFill>
              </a:rPr>
              <a:t>come si dice prostituta e pappone</a:t>
            </a:r>
            <a:endParaRPr sz="195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284a9a15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0284a9a15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284a9a15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284a9a15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PT" dirty="0"/>
              <a:t>SILENT GENERATION: 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Chi ne fa parte oggi è in pensione, è spesso considerato un analfabeta digitale e ha scarsa fiducia nel cambiamento. Ecco perché la Generazione Silenziosa è considerata «tradizionalista» e tramanda il sapere e le antiche tradizioni della società alle nuove generazioni. Poiché ha vissuto le incertezze e le privazioni della Seconda guerra mondiale, è ritenuta una generazione che ha imparato a trarre il meglio dalle situazioni difficili e dà molta importanza alla </a:t>
            </a:r>
            <a:r>
              <a:rPr lang="pt-PT" sz="15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famiglia, alla sicurezza, al lavorare sodo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e alla patria.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-"/>
            </a:pP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BABY BOOMERS: il nome viene dal boom delle nascite che c’è stato in questo periodo. 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Vietnam, il movimento per i diritti civili, l'era dei movimenti hippie controculturali degli anni '60 e '70 (Woodstock), della corsa allo spazio e l'ascesa della televisione come mezzo di comunicazione dominante. Sono considerati come disciplinati, efficienti e desiderosi di fare carriera e si dice spesso che mettano il lavoro al primo posto. Si tratta di una delle </a:t>
            </a:r>
            <a:r>
              <a:rPr lang="pt-PT" sz="15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tante connotazioni un po' negative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(e stereotipate) riguardanti questa generazione, considerata chiusa ai nuovi approcci, indifferente nei confronti del futuro delle giovani generazioni (leggi: attenzione al climate change), arroccata sulle proprie posizioni e che ha scarsa dimestichezza con la tecnologia.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-"/>
            </a:pP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gen X → generazione definita </a:t>
            </a:r>
            <a:r>
              <a:rPr lang="pt-PT" sz="15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invisibile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cresciuta all'ombra dei più numerosi Baby Boomers che avrebbero poi imposto la propria visione del mondo e la propria centralità negli assetti di potere. cinica e disillusa - ha incrociato le contestazioni del 68, l'autunno caldo del 1969, la crisi energetica del 1973 e del 1979 con le relative politiche di Austerity.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COSCIENZA ECOLOGICA INFLUENZATA DA CHERNOBYL + BUCO DELL’OZONO; 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RIVOLUZIONE TECNOLOGICA: PC E CELLULARI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grande importanza che dà al tempo libero e alla qualità di vita (ed è per questo che è cresciuta con una maggiore frequenza di divorzi e cambiamenti nei modelli familiari tradizionali).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-"/>
            </a:pP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Millennials sono cresciuti in un'era caratterizzata dalla rapida avanzata della tecnologia digitale, con </a:t>
            </a:r>
            <a:r>
              <a:rPr lang="pt-PT" sz="15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l'avvento di Internet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l'espansione dei </a:t>
            </a:r>
            <a:r>
              <a:rPr lang="pt-PT" sz="15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social media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e l'uso diffuso di </a:t>
            </a:r>
            <a:r>
              <a:rPr lang="pt-PT" sz="15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dispositivi mobili.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Dagli SMS alle chat, la Generazione Y ha avuto maggiori opportunità di connettersi globalmente attraverso la comunicazione online, i viaggi internazionali e una sempre più grande consapevolezza delle questioni globali come il climate change. Per questo i Millennials sono stati spesso associati a un forte senso di attivismo sociale e consapevolezza ambientale.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FORTE SENSO DI INSICUREZZA: CRISI FINANZIARIA 2008 + 11 SETTEMBRE 2001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NATIVI DIGITALI 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Apprezzano la personalizzazione - siano essi prodotti, esperienze o contenuti online - e hanno una maggiore attenzione alla </a:t>
            </a:r>
            <a:r>
              <a:rPr lang="pt-PT" sz="15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diversità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pt-PT" sz="15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all'inclusività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Sono inoltre sensibili alle </a:t>
            </a:r>
            <a:r>
              <a:rPr lang="pt-PT" sz="15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questioni ambientali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e mostrano una maggiore consapevolezza riguardo alla </a:t>
            </a:r>
            <a:r>
              <a:rPr lang="pt-PT" sz="15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sostenibilità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 l'avanzamento della tecnologia, molti Gen Z sono aperti all'apprendimento online e utilizzano risorse digitali per l'istruzione. Sono orientati verso la </a:t>
            </a:r>
            <a:r>
              <a:rPr lang="pt-PT" sz="15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flessibilità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nei rapporti di lavoro (apprezzano lavorare da remoto a orari che possono cambiare) mentre per quanto riguarda la sfera sentimentale, proprio come i Millennials, tendono a ritardare matrimoni e genitorialità.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 muovono con disinvoltura tra il mondo reale e quello virtuale, sono figli di una cultura globali e sono considerati di mentalità aperta.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è stato scelto il termine </a:t>
            </a:r>
            <a:r>
              <a:rPr lang="pt-PT" sz="15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Screenagers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per indicare la massiccia presenza degli </a:t>
            </a:r>
            <a:r>
              <a:rPr lang="pt-PT" sz="15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schermi digitali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come parte integrante del loro ambiente e delle loro interazioni.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potrebbero essere esposti a metodi di apprendimento digitali sin dalla prima infanzia. A differenza delle precedenti generazioni, la Alpha vivrà nel periodo in cui l'</a:t>
            </a:r>
            <a:r>
              <a:rPr lang="pt-PT" sz="15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Intelligenza Artificiale</a:t>
            </a:r>
            <a:r>
              <a:rPr lang="pt-PT" sz="15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e la robotica stanno diventando sempre più prominenti, e questo potrebbe influenzare la loro percezione del lavoro e della fruzione dei mezzi di comunicazione.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284a9a15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0284a9a15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u="sng">
                <a:solidFill>
                  <a:schemeClr val="hlink"/>
                </a:solidFill>
                <a:hlinkClick r:id="rId3"/>
              </a:rPr>
              <a:t>https://www.geopop.it/generazioni-oggi-quali-e-quante-sono-spiegazione/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CARTELLONE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GENERAZIONE PERDUTA: prime automobili, yoyo, carillon, charlie chaplin, gloria swanson e fitzgerald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GREATEST GENERATION: ford, slinky, radio, Elvis, Merilyn Monroe, James Dean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GENERAZIONE SILENZIOSA: mustang, fresbee, giradischi, John lennon, bob dylan, mick jagger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BABY BOOMERS: Holden, cubo di rubik, walkman, michael jackson, madonna, kurt cobain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GENERAZIONE X: Toyota Prius, Blay Blade, Ipod, Beyoncè, Justin Bieber, Taylor Swift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MILLENNIALS: HONDA, bakugan, smart speaker, Junkook, Lisa, Billie Eilish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GENERAZIONE Z: Tesla, Fidget Spinner, AirPods, Rayan Kaji, anastasia radzinskaya, </a:t>
            </a:r>
            <a:r>
              <a:rPr lang="pt-PT" sz="1150" b="1" i="1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brooklynn</a:t>
            </a:r>
            <a:r>
              <a:rPr lang="pt-PT" sz="11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prince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3df5fa5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3df5fa5e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284a9a15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284a9a15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pt-PT" dirty="0"/>
              <a:t>questo crea una distanza tra il nucleo di origine e le nuove generazioni;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284a9a15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0284a9a15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In generale, in ottica di sviluppo e miglioramento del benessere generale, coltivare le relazioni tra gruppi diversi permette che tutti riescano a camminare alla stessa velocità verso il futuro e il progresso.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In assenza di condizioni favorevoli per la collaborazione e la condivisione di conoscenze ed esperienze, può accadere che alcuni gruppi rimagano indietro ed isolati, statici.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Per questo è importante lo scambio e la relazione con gli altri.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QBfzxk9VB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gue.it/article/generazioni-a-confronto-nomi-boomers-millennials-gen-z-alpha#Y" TargetMode="External"/><Relationship Id="rId3" Type="http://schemas.openxmlformats.org/officeDocument/2006/relationships/hyperlink" Target="https://www.vogue.it/article/generazioni-a-confronto-nomi-boomers-millennials-gen-z-alpha#Perduta" TargetMode="External"/><Relationship Id="rId7" Type="http://schemas.openxmlformats.org/officeDocument/2006/relationships/hyperlink" Target="https://www.vogue.it/article/generazioni-a-confronto-nomi-boomers-millennials-gen-z-alpha#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vogue.it/article/generazioni-a-confronto-nomi-boomers-millennials-gen-z-alpha#Boomers" TargetMode="External"/><Relationship Id="rId5" Type="http://schemas.openxmlformats.org/officeDocument/2006/relationships/hyperlink" Target="https://www.vogue.it/article/generazioni-a-confronto-nomi-boomers-millennials-gen-z-alpha#Silenziosa" TargetMode="External"/><Relationship Id="rId10" Type="http://schemas.openxmlformats.org/officeDocument/2006/relationships/hyperlink" Target="https://www.vogue.it/article/generazioni-a-confronto-nomi-boomers-millennials-gen-z-alpha#Alpha" TargetMode="External"/><Relationship Id="rId4" Type="http://schemas.openxmlformats.org/officeDocument/2006/relationships/hyperlink" Target="https://www.vogue.it/article/generazioni-a-confronto-nomi-boomers-millennials-gen-z-alpha#Greatest" TargetMode="External"/><Relationship Id="rId9" Type="http://schemas.openxmlformats.org/officeDocument/2006/relationships/hyperlink" Target="https://www.vogue.it/article/generazioni-a-confronto-nomi-boomers-millennials-gen-z-alpha#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F66EC2-1D64-EE9A-0A71-4C9708C0C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03" y="-1820411"/>
            <a:ext cx="8640660" cy="66077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MA ANCHE PER RAGIONI DEMOGRAFICHE: 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300" dirty="0"/>
              <a:t>Nel 1950 la percentuale di over 60 era l’8% della popolazione</a:t>
            </a:r>
            <a:endParaRPr sz="23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2300" dirty="0"/>
              <a:t>Al momento in Italia gli over 60 costituiscono oltre il 25% della popolazione nazionale, al pari solo della Germania e del Giappone (Department of Economic &amp; Social Affairs, 2009; 2011)</a:t>
            </a:r>
            <a:endParaRPr sz="23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2300" dirty="0"/>
              <a:t>Nel 2050 si prevede che si avrà il 35% della popolazione over 60 e in alcuni paesi si arriverà al 40%</a:t>
            </a:r>
            <a:endParaRPr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 title="Free Images : people, diverse, crowd, black, multicultural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8" y="0"/>
            <a:ext cx="832718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 title="Free Images : people, diverse, crowd, black, multicultural ..."/>
          <p:cNvPicPr preferRelativeResize="0"/>
          <p:nvPr/>
        </p:nvPicPr>
        <p:blipFill rotWithShape="1">
          <a:blip r:embed="rId3">
            <a:alphaModFix/>
          </a:blip>
          <a:srcRect r="33172" b="79863"/>
          <a:stretch/>
        </p:blipFill>
        <p:spPr>
          <a:xfrm rot="5400000">
            <a:off x="6268025" y="2268349"/>
            <a:ext cx="5150874" cy="599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 title="Free Images : people, diverse, crowd, black, multicultural ..."/>
          <p:cNvPicPr preferRelativeResize="0"/>
          <p:nvPr/>
        </p:nvPicPr>
        <p:blipFill rotWithShape="1">
          <a:blip r:embed="rId3">
            <a:alphaModFix/>
          </a:blip>
          <a:srcRect r="33172" b="79863"/>
          <a:stretch/>
        </p:blipFill>
        <p:spPr>
          <a:xfrm rot="5400000">
            <a:off x="-2275725" y="2275724"/>
            <a:ext cx="5150874" cy="59942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295500" y="236150"/>
            <a:ext cx="8553000" cy="7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lt1"/>
                </a:solidFill>
              </a:rPr>
              <a:t>  PER SFRUTTARE AL MEGLIO LE RISORSE CHE ABBIAMO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 descr="Paola Cortellesi e Betti Pedrazzi in Figli (2020)" title="Figli - La vostra generazione si è mangiata tutto - voi giovani dovete capire una cos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" y="-1"/>
            <a:ext cx="9144006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 l="25507" t="13935" r="24992" b="20641"/>
          <a:stretch/>
        </p:blipFill>
        <p:spPr>
          <a:xfrm>
            <a:off x="1477950" y="1019575"/>
            <a:ext cx="6188102" cy="391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20580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TRASMISSIONE INTERGENERAZIONALE: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l="25340" t="16226" r="25330" b="16668"/>
          <a:stretch/>
        </p:blipFill>
        <p:spPr>
          <a:xfrm>
            <a:off x="1339350" y="966700"/>
            <a:ext cx="6465302" cy="40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TRASMISSIONE INTERGENERAZIONALE: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 l="23645" t="32630" r="6972" b="24150"/>
          <a:stretch/>
        </p:blipFill>
        <p:spPr>
          <a:xfrm>
            <a:off x="398238" y="1534925"/>
            <a:ext cx="8347526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TRASMISSIONE INTERGENERAZIONALE: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6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 l="21648" t="22200" r="18215" b="14747"/>
          <a:stretch/>
        </p:blipFill>
        <p:spPr>
          <a:xfrm>
            <a:off x="1129062" y="1152425"/>
            <a:ext cx="6885874" cy="380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TRASMISSIONE INTERGENERAZIONALE: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/>
          <p:cNvPicPr preferRelativeResize="0"/>
          <p:nvPr/>
        </p:nvPicPr>
        <p:blipFill rotWithShape="1">
          <a:blip r:embed="rId3">
            <a:alphaModFix/>
          </a:blip>
          <a:srcRect l="27012" t="25111" r="23541" b="14377"/>
          <a:stretch/>
        </p:blipFill>
        <p:spPr>
          <a:xfrm>
            <a:off x="1822357" y="0"/>
            <a:ext cx="7321642" cy="504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 rotWithShape="1">
          <a:blip r:embed="rId3">
            <a:alphaModFix/>
          </a:blip>
          <a:srcRect l="27520" t="20670" r="56985" b="16919"/>
          <a:stretch/>
        </p:blipFill>
        <p:spPr>
          <a:xfrm>
            <a:off x="0" y="0"/>
            <a:ext cx="1947802" cy="5040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57725" y="164575"/>
            <a:ext cx="3642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Grazie per l’attenzione! 		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C7C92-B1E7-C27C-0527-B00BC8CB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617A3-EE3E-4E1C-0E0F-A42F3907B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https://www.youtube.com/watch?v=N7Vh99lFG7s</a:t>
            </a:r>
          </a:p>
        </p:txBody>
      </p:sp>
    </p:spTree>
    <p:extLst>
      <p:ext uri="{BB962C8B-B14F-4D97-AF65-F5344CB8AC3E}">
        <p14:creationId xmlns:p14="http://schemas.microsoft.com/office/powerpoint/2010/main" val="2049927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3322-54F6-22C1-8D1C-040D672A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AF51D-286A-B573-5884-58399D0DB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bellezza dell’</a:t>
            </a:r>
            <a:r>
              <a:rPr lang="it-IT" dirty="0" err="1"/>
              <a:t>intergenerazionalità</a:t>
            </a:r>
            <a:endParaRPr lang="it-IT" dirty="0"/>
          </a:p>
          <a:p>
            <a:r>
              <a:rPr lang="it-IT" sz="1200" dirty="0"/>
              <a:t>È in questa fotografia della nostra comunità che si inserisce la bellezza dell’</a:t>
            </a:r>
            <a:r>
              <a:rPr lang="it-IT" sz="1200" b="1" dirty="0" err="1"/>
              <a:t>intergenerazionalità</a:t>
            </a:r>
            <a:r>
              <a:rPr lang="it-IT" sz="1200" dirty="0"/>
              <a:t>. </a:t>
            </a:r>
            <a:r>
              <a:rPr lang="it-IT" sz="1200" b="1" dirty="0"/>
              <a:t>Lo scambio intergenerazionale è un importante spazio di dialogo, relazione e nuove conoscenze esperienziali</a:t>
            </a:r>
            <a:r>
              <a:rPr lang="it-IT" sz="1200" dirty="0"/>
              <a:t> che giova sia alle persone anziane, sia ai bambini e alle bambine</a:t>
            </a:r>
          </a:p>
          <a:p>
            <a:endParaRPr lang="it-IT" sz="1400" dirty="0"/>
          </a:p>
          <a:p>
            <a:r>
              <a:rPr lang="it-IT" sz="1400" b="1" dirty="0"/>
              <a:t>Un antidoto contro la solitudine delle persone anziane</a:t>
            </a:r>
            <a:endParaRPr lang="it-IT" sz="1400" dirty="0"/>
          </a:p>
          <a:p>
            <a:r>
              <a:rPr lang="it-IT" sz="1400" b="1" dirty="0"/>
              <a:t>Un trasferimento di valori, credenze, memorie e prospettive storiche</a:t>
            </a:r>
            <a:endParaRPr lang="it-IT" sz="1400" dirty="0"/>
          </a:p>
          <a:p>
            <a:r>
              <a:rPr lang="it-IT" sz="1400" b="1" dirty="0"/>
              <a:t>Un miglioramento della qualità della vita per entrambe le parti</a:t>
            </a:r>
            <a:endParaRPr lang="it-IT" sz="1400" dirty="0"/>
          </a:p>
          <a:p>
            <a:r>
              <a:rPr lang="it-IT" sz="1400" b="1" dirty="0"/>
              <a:t>Connessioni positive e importanti nella e per la crescita dei bambini e delle bambine</a:t>
            </a:r>
            <a:endParaRPr lang="it-IT" sz="1400" dirty="0"/>
          </a:p>
          <a:p>
            <a:r>
              <a:rPr lang="it-IT" sz="1400" b="1" dirty="0"/>
              <a:t>Educare al rispetto delle diversità</a:t>
            </a:r>
            <a:endParaRPr lang="it-IT" sz="1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921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Contenuti: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4292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PT" sz="2200" dirty="0"/>
              <a:t>Che cos’è una generazione e quali sono le generazioni 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PT" sz="2200" dirty="0"/>
              <a:t>Evoluzione tecnologica e  gap generazionale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PT" sz="2200" dirty="0"/>
              <a:t>Difficoltà e potenzialità dello scambio intergenerazionale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PT" sz="2200" dirty="0"/>
              <a:t>Conclusioni</a:t>
            </a:r>
            <a:endParaRPr sz="2200" dirty="0"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r="63013"/>
          <a:stretch/>
        </p:blipFill>
        <p:spPr>
          <a:xfrm>
            <a:off x="5073275" y="0"/>
            <a:ext cx="4070724" cy="50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PT" sz="3180"/>
              <a:t>MA CHE COSA VUOL DIRE…?</a:t>
            </a:r>
            <a:endParaRPr sz="318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990"/>
              <a:buNone/>
            </a:pPr>
            <a:endParaRPr sz="324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952350" y="1266325"/>
            <a:ext cx="2910000" cy="3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PT" sz="3000" dirty="0"/>
              <a:t>GIUSTO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PT" sz="3000" dirty="0"/>
              <a:t>CUCCARE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PT" sz="3000" dirty="0"/>
              <a:t>PREPPY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PT" sz="3000" dirty="0"/>
              <a:t>SFINTINZIA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PT" sz="3000" dirty="0"/>
              <a:t>TARRO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PT" sz="3000" dirty="0"/>
              <a:t>CIOSPO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PT" sz="3000" dirty="0"/>
              <a:t>INTAPPO</a:t>
            </a:r>
            <a:endParaRPr sz="3000"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910800" y="1266325"/>
            <a:ext cx="2910000" cy="3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PT" sz="3000"/>
              <a:t>SPOILERARE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PT" sz="3000"/>
              <a:t>SHIPPARE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PT" sz="3000"/>
              <a:t>SPAWNARE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PT" sz="3000"/>
              <a:t>CRINGE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PT" sz="3000"/>
              <a:t>SLAY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PT" sz="3000"/>
              <a:t>GLOW UP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CHE COS’È UNA GENERAZIONE?</a:t>
            </a:r>
            <a:endParaRPr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961525"/>
            <a:ext cx="8520600" cy="39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rgbClr val="695D46"/>
                </a:solidFill>
                <a:highlight>
                  <a:srgbClr val="FFFFFF"/>
                </a:highlight>
              </a:rPr>
              <a:t>GENERAZIONE = individui che nascono e crescono in uno stesso periodo, sperimentando le medesime</a:t>
            </a:r>
            <a:r>
              <a:rPr lang="pt-PT" b="1" dirty="0">
                <a:solidFill>
                  <a:srgbClr val="695D46"/>
                </a:solidFill>
                <a:highlight>
                  <a:srgbClr val="FFFFFF"/>
                </a:highlight>
              </a:rPr>
              <a:t> influenze culturali</a:t>
            </a:r>
            <a:r>
              <a:rPr lang="pt-PT" dirty="0">
                <a:solidFill>
                  <a:srgbClr val="695D46"/>
                </a:solidFill>
                <a:highlight>
                  <a:srgbClr val="FFFFFF"/>
                </a:highlight>
              </a:rPr>
              <a:t>, </a:t>
            </a:r>
            <a:r>
              <a:rPr lang="pt-PT" b="1" dirty="0">
                <a:solidFill>
                  <a:srgbClr val="695D46"/>
                </a:solidFill>
                <a:highlight>
                  <a:srgbClr val="FFFFFF"/>
                </a:highlight>
              </a:rPr>
              <a:t>sociali</a:t>
            </a:r>
            <a:r>
              <a:rPr lang="pt-PT" dirty="0">
                <a:solidFill>
                  <a:srgbClr val="695D46"/>
                </a:solidFill>
                <a:highlight>
                  <a:srgbClr val="FFFFFF"/>
                </a:highlight>
              </a:rPr>
              <a:t>, </a:t>
            </a:r>
            <a:r>
              <a:rPr lang="pt-PT" b="1" dirty="0">
                <a:solidFill>
                  <a:srgbClr val="695D46"/>
                </a:solidFill>
                <a:highlight>
                  <a:srgbClr val="FFFFFF"/>
                </a:highlight>
              </a:rPr>
              <a:t>politiche</a:t>
            </a:r>
            <a:r>
              <a:rPr lang="pt-PT" dirty="0">
                <a:solidFill>
                  <a:srgbClr val="695D46"/>
                </a:solidFill>
                <a:highlight>
                  <a:srgbClr val="FFFFFF"/>
                </a:highlight>
              </a:rPr>
              <a:t> e </a:t>
            </a:r>
            <a:r>
              <a:rPr lang="pt-PT" b="1" dirty="0">
                <a:solidFill>
                  <a:srgbClr val="695D46"/>
                </a:solidFill>
                <a:highlight>
                  <a:srgbClr val="FFFFFF"/>
                </a:highlight>
              </a:rPr>
              <a:t>economiche</a:t>
            </a:r>
            <a:r>
              <a:rPr lang="pt-PT" dirty="0">
                <a:solidFill>
                  <a:srgbClr val="695D46"/>
                </a:solidFill>
                <a:highlight>
                  <a:srgbClr val="FFFFFF"/>
                </a:highlight>
              </a:rPr>
              <a:t>, e che vivono gli stessi eventi storici capaci di lasciare loro una traccia sui modi di sentire, pensare e agire. Se un tempo la durata delle generazioni si fissava in “</a:t>
            </a:r>
            <a:r>
              <a:rPr lang="pt-PT" u="sng" dirty="0">
                <a:solidFill>
                  <a:srgbClr val="695D46"/>
                </a:solidFill>
                <a:highlight>
                  <a:srgbClr val="FFFFFF"/>
                </a:highlight>
              </a:rPr>
              <a:t>trent’anni</a:t>
            </a:r>
            <a:r>
              <a:rPr lang="pt-PT" dirty="0">
                <a:solidFill>
                  <a:srgbClr val="695D46"/>
                </a:solidFill>
                <a:highlight>
                  <a:srgbClr val="FFFFFF"/>
                </a:highlight>
              </a:rPr>
              <a:t>”, presupponendo che in un secolo se ne avvicendassero più o meno tre, dalla fine della Seconda Guerra Mondiale in poi le cose sono radicalmente cambiate. </a:t>
            </a:r>
            <a:endParaRPr dirty="0">
              <a:solidFill>
                <a:srgbClr val="695D4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rgbClr val="695D46"/>
                </a:solidFill>
                <a:highlight>
                  <a:srgbClr val="FFFFFF"/>
                </a:highlight>
              </a:rPr>
              <a:t>Come si separa quindi una generazione dall'altra?</a:t>
            </a:r>
            <a:endParaRPr b="1" dirty="0">
              <a:solidFill>
                <a:srgbClr val="695D46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800"/>
              <a:buChar char="-"/>
            </a:pPr>
            <a:r>
              <a:rPr lang="pt-PT" b="1" dirty="0">
                <a:solidFill>
                  <a:srgbClr val="695D46"/>
                </a:solidFill>
                <a:highlight>
                  <a:srgbClr val="FFFFFF"/>
                </a:highlight>
              </a:rPr>
              <a:t>CONFINI SFUMATI </a:t>
            </a:r>
            <a:endParaRPr b="1" dirty="0">
              <a:solidFill>
                <a:srgbClr val="695D46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Char char="-"/>
            </a:pPr>
            <a:r>
              <a:rPr lang="pt-PT" b="1" dirty="0">
                <a:solidFill>
                  <a:srgbClr val="695D46"/>
                </a:solidFill>
                <a:highlight>
                  <a:srgbClr val="FFFFFF"/>
                </a:highlight>
              </a:rPr>
              <a:t>EVENTI INFLUENTI </a:t>
            </a:r>
            <a:endParaRPr b="1" dirty="0">
              <a:solidFill>
                <a:srgbClr val="695D46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Char char="-"/>
            </a:pPr>
            <a:r>
              <a:rPr lang="pt-PT" b="1" dirty="0">
                <a:solidFill>
                  <a:srgbClr val="695D46"/>
                </a:solidFill>
                <a:highlight>
                  <a:srgbClr val="FFFFFF"/>
                </a:highlight>
              </a:rPr>
              <a:t>STIMOLI ESTERNI E APPRENDIMENTO PERMANENTE</a:t>
            </a:r>
            <a:endParaRPr b="1" dirty="0">
              <a:solidFill>
                <a:srgbClr val="695D4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GENERAZIONI A CONFRONTO: 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048210"/>
            <a:ext cx="8520600" cy="3758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2300"/>
              <a:buFont typeface="Open Sans"/>
              <a:buChar char="●"/>
            </a:pPr>
            <a:r>
              <a:rPr lang="pt-PT" sz="2600" u="sng" dirty="0">
                <a:solidFill>
                  <a:srgbClr val="695D46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Generazione Perduta</a:t>
            </a:r>
            <a:r>
              <a:rPr lang="pt-PT" sz="2600" dirty="0">
                <a:solidFill>
                  <a:srgbClr val="695D46"/>
                </a:solidFill>
                <a:highlight>
                  <a:srgbClr val="FFFFFF"/>
                </a:highlight>
              </a:rPr>
              <a:t> 1883-1900 </a:t>
            </a:r>
            <a:endParaRPr sz="2600" dirty="0">
              <a:solidFill>
                <a:srgbClr val="695D46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300"/>
              <a:buFont typeface="Open Sans"/>
              <a:buChar char="●"/>
            </a:pPr>
            <a:r>
              <a:rPr lang="pt-PT" sz="2600" u="sng" dirty="0">
                <a:solidFill>
                  <a:srgbClr val="695D46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Greatest Generation</a:t>
            </a:r>
            <a:r>
              <a:rPr lang="pt-PT" sz="2600" dirty="0">
                <a:solidFill>
                  <a:srgbClr val="695D46"/>
                </a:solidFill>
                <a:highlight>
                  <a:srgbClr val="FFFFFF"/>
                </a:highlight>
              </a:rPr>
              <a:t> 1901-1927 </a:t>
            </a:r>
            <a:endParaRPr sz="2600" dirty="0">
              <a:solidFill>
                <a:srgbClr val="695D46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300"/>
              <a:buFont typeface="Open Sans"/>
              <a:buChar char="●"/>
            </a:pPr>
            <a:r>
              <a:rPr lang="pt-PT" sz="2600" u="sng" dirty="0">
                <a:solidFill>
                  <a:srgbClr val="695D46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Generazione Silenziosa</a:t>
            </a:r>
            <a:r>
              <a:rPr lang="pt-PT" sz="2600" dirty="0">
                <a:solidFill>
                  <a:srgbClr val="695D46"/>
                </a:solidFill>
                <a:highlight>
                  <a:srgbClr val="FFFFFF"/>
                </a:highlight>
              </a:rPr>
              <a:t> 1928-1945 </a:t>
            </a:r>
            <a:endParaRPr sz="2600" dirty="0">
              <a:solidFill>
                <a:srgbClr val="695D46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300"/>
              <a:buFont typeface="Open Sans"/>
              <a:buChar char="●"/>
            </a:pPr>
            <a:r>
              <a:rPr lang="pt-PT" sz="2600" u="sng" dirty="0">
                <a:solidFill>
                  <a:srgbClr val="695D46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Baby Boomers - Boomers</a:t>
            </a:r>
            <a:r>
              <a:rPr lang="pt-PT" sz="2600" dirty="0">
                <a:solidFill>
                  <a:srgbClr val="695D46"/>
                </a:solidFill>
                <a:highlight>
                  <a:srgbClr val="FFFFFF"/>
                </a:highlight>
              </a:rPr>
              <a:t> 1946-1963 </a:t>
            </a:r>
            <a:endParaRPr sz="2600" dirty="0">
              <a:solidFill>
                <a:srgbClr val="695D46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300"/>
              <a:buFont typeface="Open Sans"/>
              <a:buChar char="●"/>
            </a:pPr>
            <a:r>
              <a:rPr lang="pt-PT" sz="2600" u="sng" dirty="0">
                <a:solidFill>
                  <a:srgbClr val="695D46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Generazione X</a:t>
            </a:r>
            <a:r>
              <a:rPr lang="pt-PT" sz="2600" dirty="0">
                <a:solidFill>
                  <a:srgbClr val="695D46"/>
                </a:solidFill>
                <a:highlight>
                  <a:srgbClr val="FFFFFF"/>
                </a:highlight>
              </a:rPr>
              <a:t> 1964-1980</a:t>
            </a:r>
            <a:endParaRPr sz="2600" dirty="0">
              <a:solidFill>
                <a:srgbClr val="695D46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300"/>
              <a:buFont typeface="Open Sans"/>
              <a:buChar char="●"/>
            </a:pPr>
            <a:r>
              <a:rPr lang="pt-PT" sz="2600" u="sng" dirty="0">
                <a:solidFill>
                  <a:srgbClr val="695D46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Generazione Y o </a:t>
            </a:r>
            <a:r>
              <a:rPr lang="pt-PT" sz="2600" i="1" u="sng" dirty="0">
                <a:solidFill>
                  <a:srgbClr val="695D46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Millenials</a:t>
            </a:r>
            <a:r>
              <a:rPr lang="pt-PT" sz="2600" dirty="0">
                <a:solidFill>
                  <a:srgbClr val="695D46"/>
                </a:solidFill>
                <a:highlight>
                  <a:srgbClr val="FFFFFF"/>
                </a:highlight>
              </a:rPr>
              <a:t> 1981-1996</a:t>
            </a:r>
            <a:endParaRPr sz="2600" dirty="0">
              <a:solidFill>
                <a:srgbClr val="695D46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300"/>
              <a:buFont typeface="Open Sans"/>
              <a:buChar char="●"/>
            </a:pPr>
            <a:r>
              <a:rPr lang="pt-PT" sz="2600" u="sng" dirty="0">
                <a:solidFill>
                  <a:srgbClr val="695D46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Generazione Z o </a:t>
            </a:r>
            <a:r>
              <a:rPr lang="pt-PT" sz="2600" i="1" u="sng" dirty="0">
                <a:solidFill>
                  <a:srgbClr val="695D46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Centennials</a:t>
            </a:r>
            <a:r>
              <a:rPr lang="pt-PT" sz="2600" dirty="0">
                <a:solidFill>
                  <a:srgbClr val="695D46"/>
                </a:solidFill>
                <a:highlight>
                  <a:srgbClr val="FFFFFF"/>
                </a:highlight>
              </a:rPr>
              <a:t> 1997-2010</a:t>
            </a:r>
            <a:endParaRPr sz="2600" dirty="0">
              <a:solidFill>
                <a:srgbClr val="695D46"/>
              </a:solidFill>
              <a:highlight>
                <a:srgbClr val="FFFFFF"/>
              </a:highlight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300"/>
              <a:buFont typeface="Open Sans"/>
              <a:buChar char="●"/>
            </a:pPr>
            <a:r>
              <a:rPr lang="pt-PT" sz="2600" u="sng" dirty="0">
                <a:solidFill>
                  <a:srgbClr val="695D46"/>
                </a:solidFill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Generazione Alpha o </a:t>
            </a:r>
            <a:r>
              <a:rPr lang="pt-PT" sz="2600" i="1" u="sng" dirty="0">
                <a:solidFill>
                  <a:srgbClr val="695D46"/>
                </a:solidFill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Screenagers</a:t>
            </a:r>
            <a:r>
              <a:rPr lang="pt-PT" sz="2600" dirty="0">
                <a:solidFill>
                  <a:srgbClr val="695D46"/>
                </a:solidFill>
                <a:highlight>
                  <a:srgbClr val="FFFFFF"/>
                </a:highlight>
              </a:rPr>
              <a:t> 2011-2024</a:t>
            </a:r>
          </a:p>
          <a:p>
            <a:pPr marL="82550" lvl="0" indent="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300"/>
              <a:buNone/>
            </a:pPr>
            <a:endParaRPr lang="pt-PT" sz="2300" dirty="0">
              <a:solidFill>
                <a:srgbClr val="695D46"/>
              </a:solidFill>
              <a:highlight>
                <a:srgbClr val="FFFFFF"/>
              </a:highlight>
            </a:endParaRPr>
          </a:p>
          <a:p>
            <a:pPr marL="368300" lvl="0" indent="-28575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300"/>
              <a:buFont typeface="Wingdings" panose="05000000000000000000" pitchFamily="2" charset="2"/>
              <a:buChar char="Ø"/>
            </a:pPr>
            <a:r>
              <a:rPr lang="it-IT" sz="1500" dirty="0"/>
              <a:t>La generazione Beta va dal 2025 al 2039</a:t>
            </a:r>
            <a:endParaRPr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F57014-6101-C381-05CB-E540F1FD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Che cosa rende difficile questa comunicazione? </a:t>
            </a:r>
            <a:endParaRPr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13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 dirty="0"/>
              <a:t>Più le generazioni entrano in contatto e più la comunicazione è facilitata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 dirty="0"/>
              <a:t>Famiglie sempre meno unite, anche a causa di spostamenti </a:t>
            </a:r>
            <a:endParaRPr dirty="0"/>
          </a:p>
        </p:txBody>
      </p:sp>
      <p:sp>
        <p:nvSpPr>
          <p:cNvPr id="110" name="Google Shape;110;p20"/>
          <p:cNvSpPr/>
          <p:nvPr/>
        </p:nvSpPr>
        <p:spPr>
          <a:xfrm>
            <a:off x="4468650" y="1933425"/>
            <a:ext cx="206700" cy="450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71475" y="2441250"/>
            <a:ext cx="8520600" cy="23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rgbClr val="695D46"/>
                </a:solidFill>
              </a:rPr>
              <a:t>Programmare attività insieme (a partire dall’infanzia fino all’età adulta)</a:t>
            </a:r>
            <a:endParaRPr dirty="0">
              <a:solidFill>
                <a:srgbClr val="695D4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rgbClr val="695D46"/>
                </a:solidFill>
              </a:rPr>
              <a:t>Fattori facilitanti che aiutano e motivano a superare questo scoglio: </a:t>
            </a:r>
            <a:endParaRPr dirty="0">
              <a:solidFill>
                <a:srgbClr val="695D46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●"/>
            </a:pPr>
            <a:r>
              <a:rPr lang="pt-PT" sz="1600" dirty="0">
                <a:solidFill>
                  <a:srgbClr val="695D46"/>
                </a:solidFill>
              </a:rPr>
              <a:t>conoscenza reciproca</a:t>
            </a:r>
            <a:endParaRPr sz="1600" dirty="0">
              <a:solidFill>
                <a:srgbClr val="695D46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●"/>
            </a:pPr>
            <a:r>
              <a:rPr lang="pt-PT" sz="1600" dirty="0">
                <a:solidFill>
                  <a:srgbClr val="695D46"/>
                </a:solidFill>
              </a:rPr>
              <a:t>consapevolezza del potenziale di conoscenza derivante dallo scambio </a:t>
            </a:r>
            <a:endParaRPr sz="1600" dirty="0">
              <a:solidFill>
                <a:srgbClr val="695D46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●"/>
            </a:pPr>
            <a:r>
              <a:rPr lang="pt-PT" sz="1600" dirty="0">
                <a:solidFill>
                  <a:srgbClr val="695D46"/>
                </a:solidFill>
              </a:rPr>
              <a:t>CREAZIONE DI LEGAMI E OCCASIONI DI INCONTRO INTERGENERAZIONALI SUL TERRITORIO CHE SUPERANO I LEGAMI FAMILIARI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PERCHÉ È IMPORTANTE COLTIVARE LA RELAZIONE INTERGENERAZIONALE? </a:t>
            </a:r>
            <a:endParaRPr/>
          </a:p>
        </p:txBody>
      </p:sp>
      <p:pic>
        <p:nvPicPr>
          <p:cNvPr id="117" name="Google Shape;117;p21" title="Studio microfono Immagine gratis - Public Domain Pictur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527" y="1908850"/>
            <a:ext cx="3828698" cy="2552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1608</Words>
  <Application>Microsoft Office PowerPoint</Application>
  <PresentationFormat>On-screen Show (16:9)</PresentationFormat>
  <Paragraphs>123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PT Sans Narrow</vt:lpstr>
      <vt:lpstr>Times New Roman</vt:lpstr>
      <vt:lpstr>Wingdings</vt:lpstr>
      <vt:lpstr>Open Sans</vt:lpstr>
      <vt:lpstr>Arial</vt:lpstr>
      <vt:lpstr>Tropic</vt:lpstr>
      <vt:lpstr>PowerPoint Presentation</vt:lpstr>
      <vt:lpstr>Contenuti:</vt:lpstr>
      <vt:lpstr>MA CHE COSA VUOL DIRE…? </vt:lpstr>
      <vt:lpstr>CHE COS’È UNA GENERAZIONE?</vt:lpstr>
      <vt:lpstr>GENERAZIONI A CONFRONTO: </vt:lpstr>
      <vt:lpstr>PowerPoint Presentation</vt:lpstr>
      <vt:lpstr>PowerPoint Presentation</vt:lpstr>
      <vt:lpstr>Che cosa rende difficile questa comunicazione? </vt:lpstr>
      <vt:lpstr>PERCHÉ È IMPORTANTE COLTIVARE LA RELAZIONE INTERGENERAZIONALE? </vt:lpstr>
      <vt:lpstr>MA ANCHE PER RAGIONI DEMOGRAFICHE: </vt:lpstr>
      <vt:lpstr>  PER SFRUTTARE AL MEGLIO LE RISORSE CHE ABBIAMO </vt:lpstr>
      <vt:lpstr>PowerPoint Presentation</vt:lpstr>
      <vt:lpstr>TRASMISSIONE INTERGENERAZIONALE:</vt:lpstr>
      <vt:lpstr>TRASMISSIONE INTERGENERAZIONALE:</vt:lpstr>
      <vt:lpstr>TRASMISSIONE INTERGENERAZIONALE:</vt:lpstr>
      <vt:lpstr>TRASMISSIONE INTERGENERAZIONALE:</vt:lpstr>
      <vt:lpstr>Grazie per l’attenzione!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cp:lastModifiedBy>Rehana Ferdous</cp:lastModifiedBy>
  <cp:revision>6</cp:revision>
  <dcterms:modified xsi:type="dcterms:W3CDTF">2026-05-30T13:49:43Z</dcterms:modified>
</cp:coreProperties>
</file>